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orbel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Z8aEwH79n23DdyMIIKPLk3vCG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orbel-regular.fntdata"/><Relationship Id="rId21" Type="http://schemas.openxmlformats.org/officeDocument/2006/relationships/slide" Target="slides/slide17.xml"/><Relationship Id="rId24" Type="http://schemas.openxmlformats.org/officeDocument/2006/relationships/font" Target="fonts/Corbel-italic.fntdata"/><Relationship Id="rId23" Type="http://schemas.openxmlformats.org/officeDocument/2006/relationships/font" Target="fonts/Corbel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9d52d53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9d52d53a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9d52d53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19d52d53a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9d52d53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9d52d53a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9d52d53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19d52d53a0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d52d53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19d52d53a0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d52d53a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19d52d53a0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9d52d53a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9d52d53a0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9d52d53a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19d52d53a0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9d52d53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9d52d53a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9d52d53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19d52d53a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9d52d53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19d52d53a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8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8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8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8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8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8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8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CA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CA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CA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CA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7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7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7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7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7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7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ntraveler.com/destinations/san-Source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203704" y="630260"/>
            <a:ext cx="9850644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 sz="4000">
                <a:solidFill>
                  <a:srgbClr val="00B0F0"/>
                </a:solidFill>
              </a:rPr>
              <a:t>Historical Study of Incidence Reports in</a:t>
            </a:r>
            <a:br>
              <a:rPr lang="en-CA" sz="4000">
                <a:solidFill>
                  <a:srgbClr val="00B0F0"/>
                </a:solidFill>
              </a:rPr>
            </a:br>
            <a:r>
              <a:rPr lang="en-CA" sz="4000">
                <a:solidFill>
                  <a:srgbClr val="00B0F0"/>
                </a:solidFill>
              </a:rPr>
              <a:t> San Francisco</a:t>
            </a:r>
            <a:endParaRPr sz="4000">
              <a:solidFill>
                <a:srgbClr val="00B0F0"/>
              </a:solidFill>
            </a:endParaRPr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3520440" y="3429000"/>
            <a:ext cx="6428232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b="1" lang="en-CA"/>
              <a:t>By</a:t>
            </a:r>
            <a:r>
              <a:rPr lang="en-CA"/>
              <a:t> 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CA"/>
              <a:t>Kenneth Fiawoyife and Sai Sudheer Maddukuri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9d52d53a0_0_47"/>
          <p:cNvSpPr txBox="1"/>
          <p:nvPr>
            <p:ph type="title"/>
          </p:nvPr>
        </p:nvSpPr>
        <p:spPr>
          <a:xfrm>
            <a:off x="1484300" y="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Methodology- Data Analysis</a:t>
            </a:r>
            <a:endParaRPr/>
          </a:p>
        </p:txBody>
      </p:sp>
      <p:sp>
        <p:nvSpPr>
          <p:cNvPr id="271" name="Google Shape;271;g319d52d53a0_0_47"/>
          <p:cNvSpPr txBox="1"/>
          <p:nvPr/>
        </p:nvSpPr>
        <p:spPr>
          <a:xfrm>
            <a:off x="2028575" y="1167900"/>
            <a:ext cx="8668800" cy="5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Exploratory Data Analysis (EDA)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Purpose: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To gain insights into the dataset, identify patterns, anomalies, and relationships between variables.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Techniques: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Summary statistics (mean, median, mode, standard deviation)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 visualization (histograms, box plots, scatter plots)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Correlation analysis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Spatial Analysis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Purpose: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To analyze geographic data and understand spatial patterns and relationships.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Techniques: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Mapping (heatmaps, choropleth maps)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Spatial clustering (DBSCAN, K-means)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Geographic Information Systems (GIS)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9d52d53a0_0_58"/>
          <p:cNvSpPr txBox="1"/>
          <p:nvPr>
            <p:ph type="title"/>
          </p:nvPr>
        </p:nvSpPr>
        <p:spPr>
          <a:xfrm>
            <a:off x="1484300" y="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Methodology- Data Analysis(Continued)</a:t>
            </a:r>
            <a:endParaRPr/>
          </a:p>
        </p:txBody>
      </p:sp>
      <p:sp>
        <p:nvSpPr>
          <p:cNvPr id="277" name="Google Shape;277;g319d52d53a0_0_58"/>
          <p:cNvSpPr txBox="1"/>
          <p:nvPr/>
        </p:nvSpPr>
        <p:spPr>
          <a:xfrm>
            <a:off x="2078375" y="1471075"/>
            <a:ext cx="86688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Cluster Analysis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Purpose: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To group similar data points together based on their characteristics.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●"/>
            </a:pPr>
            <a:r>
              <a:rPr b="1"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Techniques: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K-means clustering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DBSCAN clustering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○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Hierarchical clustering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d52d53a0_0_64"/>
          <p:cNvSpPr txBox="1"/>
          <p:nvPr>
            <p:ph type="title"/>
          </p:nvPr>
        </p:nvSpPr>
        <p:spPr>
          <a:xfrm>
            <a:off x="1484300" y="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Results</a:t>
            </a:r>
            <a:r>
              <a:rPr lang="en-CA">
                <a:solidFill>
                  <a:srgbClr val="00B0F0"/>
                </a:solidFill>
              </a:rPr>
              <a:t>- Temporal Patterns</a:t>
            </a:r>
            <a:endParaRPr/>
          </a:p>
        </p:txBody>
      </p:sp>
      <p:pic>
        <p:nvPicPr>
          <p:cNvPr id="283" name="Google Shape;283;g319d52d53a0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925" y="1827550"/>
            <a:ext cx="6255575" cy="385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9d52d53a0_0_64"/>
          <p:cNvSpPr txBox="1"/>
          <p:nvPr/>
        </p:nvSpPr>
        <p:spPr>
          <a:xfrm>
            <a:off x="8797225" y="1827550"/>
            <a:ext cx="3000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This Figure  visualizes crime activity patterns based on the day of the week and hour of the day. Key findings include: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Peak Hours:</a:t>
            </a:r>
            <a:r>
              <a:rPr lang="en-CA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Crime activity is concentrated in the late evening and early morning hours, particularly between 10 PM and 4 AM.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Weekday vs. Weekend:</a:t>
            </a:r>
            <a:r>
              <a:rPr lang="en-CA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Weekends tend to have higher crime rates compared to weekdays.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9d52d53a0_0_74"/>
          <p:cNvSpPr txBox="1"/>
          <p:nvPr>
            <p:ph type="title"/>
          </p:nvPr>
        </p:nvSpPr>
        <p:spPr>
          <a:xfrm>
            <a:off x="1484300" y="-29965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Results- Geospatial Patterns</a:t>
            </a:r>
            <a:endParaRPr/>
          </a:p>
        </p:txBody>
      </p:sp>
      <p:pic>
        <p:nvPicPr>
          <p:cNvPr id="290" name="Google Shape;290;g319d52d53a0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75" y="1267150"/>
            <a:ext cx="4650251" cy="38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19d52d53a0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775" y="1267150"/>
            <a:ext cx="4650249" cy="38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19d52d53a0_0_74"/>
          <p:cNvSpPr txBox="1"/>
          <p:nvPr/>
        </p:nvSpPr>
        <p:spPr>
          <a:xfrm>
            <a:off x="1551925" y="5361725"/>
            <a:ext cx="45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chemeClr val="dk1"/>
                </a:solidFill>
              </a:rPr>
              <a:t>Hotspot Identification:</a:t>
            </a:r>
            <a:r>
              <a:rPr lang="en-CA" sz="1100">
                <a:solidFill>
                  <a:schemeClr val="dk1"/>
                </a:solidFill>
              </a:rPr>
              <a:t> Certain areas in the city, particularly in the central and southern districts, exhibit higher crime densities.</a:t>
            </a:r>
            <a:endParaRPr/>
          </a:p>
        </p:txBody>
      </p:sp>
      <p:sp>
        <p:nvSpPr>
          <p:cNvPr id="293" name="Google Shape;293;g319d52d53a0_0_74"/>
          <p:cNvSpPr txBox="1"/>
          <p:nvPr/>
        </p:nvSpPr>
        <p:spPr>
          <a:xfrm>
            <a:off x="7331075" y="5361725"/>
            <a:ext cx="4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chemeClr val="dk1"/>
                </a:solidFill>
              </a:rPr>
              <a:t>S</a:t>
            </a:r>
            <a:r>
              <a:rPr b="1" lang="en-CA" sz="1100">
                <a:solidFill>
                  <a:schemeClr val="dk1"/>
                </a:solidFill>
              </a:rPr>
              <a:t>patial Clustering:</a:t>
            </a:r>
            <a:r>
              <a:rPr lang="en-CA" sz="1100">
                <a:solidFill>
                  <a:schemeClr val="dk1"/>
                </a:solidFill>
              </a:rPr>
              <a:t> The DBSCAN algorithm has identified distinct clusters of incidents, suggesting localized hotspots.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9d52d53a0_0_88"/>
          <p:cNvSpPr txBox="1"/>
          <p:nvPr>
            <p:ph type="title"/>
          </p:nvPr>
        </p:nvSpPr>
        <p:spPr>
          <a:xfrm>
            <a:off x="1484300" y="-29965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Results- Incident Patterns</a:t>
            </a:r>
            <a:endParaRPr/>
          </a:p>
        </p:txBody>
      </p:sp>
      <p:pic>
        <p:nvPicPr>
          <p:cNvPr id="299" name="Google Shape;299;g319d52d53a0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75" y="956800"/>
            <a:ext cx="8251448" cy="3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19d52d53a0_0_88"/>
          <p:cNvSpPr txBox="1"/>
          <p:nvPr/>
        </p:nvSpPr>
        <p:spPr>
          <a:xfrm>
            <a:off x="1842925" y="5023675"/>
            <a:ext cx="8829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</a:rPr>
              <a:t>This above visualizes the frequency of different incident categories. Key findings include: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Most Frequent Categories:</a:t>
            </a:r>
            <a:r>
              <a:rPr lang="en-CA" sz="1100">
                <a:solidFill>
                  <a:schemeClr val="dk1"/>
                </a:solidFill>
              </a:rPr>
              <a:t> Larceny-Theft, followed by Other Offenses and Vehicle Theft, are the most commonly reported incident categories.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d52d53a0_0_100"/>
          <p:cNvSpPr txBox="1"/>
          <p:nvPr>
            <p:ph type="title"/>
          </p:nvPr>
        </p:nvSpPr>
        <p:spPr>
          <a:xfrm>
            <a:off x="1484300" y="-29965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Results- Incident Patterns</a:t>
            </a:r>
            <a:endParaRPr/>
          </a:p>
        </p:txBody>
      </p:sp>
      <p:sp>
        <p:nvSpPr>
          <p:cNvPr id="306" name="Google Shape;306;g319d52d53a0_0_100"/>
          <p:cNvSpPr txBox="1"/>
          <p:nvPr/>
        </p:nvSpPr>
        <p:spPr>
          <a:xfrm>
            <a:off x="1842925" y="5023675"/>
            <a:ext cx="8829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</a:rPr>
              <a:t>This above visualizes the frequency of different incident subcategories within each major category. Key findings include: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Most Frequent Subcategories:</a:t>
            </a:r>
            <a:r>
              <a:rPr lang="en-CA" sz="1100">
                <a:solidFill>
                  <a:schemeClr val="dk1"/>
                </a:solidFill>
              </a:rPr>
              <a:t> Within Larceny-Theft, "From Vehicle" is the most frequent subcategory.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Other Frequent Subcategories:</a:t>
            </a:r>
            <a:r>
              <a:rPr lang="en-CA" sz="1100">
                <a:solidFill>
                  <a:schemeClr val="dk1"/>
                </a:solidFill>
              </a:rPr>
              <a:t> Other subcategories like Vandalism, Motor Vehicle Theft, and Recovered Vehicle are also relatively common.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07" name="Google Shape;307;g319d52d53a0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00" y="995325"/>
            <a:ext cx="7598602" cy="35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9d52d53a0_0_108"/>
          <p:cNvSpPr txBox="1"/>
          <p:nvPr>
            <p:ph type="title"/>
          </p:nvPr>
        </p:nvSpPr>
        <p:spPr>
          <a:xfrm>
            <a:off x="1484300" y="-29965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Results- Incident Patterns</a:t>
            </a:r>
            <a:endParaRPr/>
          </a:p>
        </p:txBody>
      </p:sp>
      <p:sp>
        <p:nvSpPr>
          <p:cNvPr id="313" name="Google Shape;313;g319d52d53a0_0_108"/>
          <p:cNvSpPr txBox="1"/>
          <p:nvPr/>
        </p:nvSpPr>
        <p:spPr>
          <a:xfrm>
            <a:off x="1853625" y="4734725"/>
            <a:ext cx="8829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</a:rPr>
              <a:t>This above visualizes the frequency of different incident subcategories within each major category. Key findings include: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Most Frequent Subcategories:</a:t>
            </a:r>
            <a:r>
              <a:rPr lang="en-CA" sz="1100">
                <a:solidFill>
                  <a:schemeClr val="dk1"/>
                </a:solidFill>
              </a:rPr>
              <a:t> Within Larceny-Theft, "From Vehicle" is the most frequent subcategory.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CA" sz="1100">
                <a:solidFill>
                  <a:schemeClr val="dk1"/>
                </a:solidFill>
              </a:rPr>
              <a:t>Other Frequent Subcategories:</a:t>
            </a:r>
            <a:r>
              <a:rPr lang="en-CA" sz="1100">
                <a:solidFill>
                  <a:schemeClr val="dk1"/>
                </a:solidFill>
              </a:rPr>
              <a:t> Other subcategories like Vandalism, Motor Vehicle Theft, and Recovered Vehicle are also relatively common.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4" name="Google Shape;314;g319d52d53a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00" y="995325"/>
            <a:ext cx="7598602" cy="35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9d52d53a0_0_114"/>
          <p:cNvSpPr txBox="1"/>
          <p:nvPr>
            <p:ph type="title"/>
          </p:nvPr>
        </p:nvSpPr>
        <p:spPr>
          <a:xfrm>
            <a:off x="1441700" y="-13220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How Project Can Positive Contribute To Emergency Response</a:t>
            </a:r>
            <a:endParaRPr/>
          </a:p>
        </p:txBody>
      </p:sp>
      <p:sp>
        <p:nvSpPr>
          <p:cNvPr id="320" name="Google Shape;320;g319d52d53a0_0_114"/>
          <p:cNvSpPr txBox="1"/>
          <p:nvPr>
            <p:ph idx="1" type="body"/>
          </p:nvPr>
        </p:nvSpPr>
        <p:spPr>
          <a:xfrm>
            <a:off x="1569920" y="1620400"/>
            <a:ext cx="85671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Resource allocation &amp; response optimization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Identifying trends and community needs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Community engagement and trust building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Improved interagency Collaboration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type="title"/>
          </p:nvPr>
        </p:nvSpPr>
        <p:spPr>
          <a:xfrm>
            <a:off x="1626312" y="29488"/>
            <a:ext cx="5747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Introduction: Problem Statement</a:t>
            </a:r>
            <a:endParaRPr/>
          </a:p>
        </p:txBody>
      </p:sp>
      <p:sp>
        <p:nvSpPr>
          <p:cNvPr id="149" name="Google Shape;149;p2"/>
          <p:cNvSpPr txBox="1"/>
          <p:nvPr>
            <p:ph idx="1" type="body"/>
          </p:nvPr>
        </p:nvSpPr>
        <p:spPr>
          <a:xfrm>
            <a:off x="1626311" y="1687274"/>
            <a:ext cx="5747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Thousands of crimes are reported in big cities like San-Francisco.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Crimes range from mild misdemeanours to more serious crimes.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San Francisco  like a lot of big cities in the USA, are facing understaffing in the police force.</a:t>
            </a:r>
            <a:endParaRPr/>
          </a:p>
        </p:txBody>
      </p:sp>
      <p:pic>
        <p:nvPicPr>
          <p:cNvPr descr="San Francisco Police Department by Outlook Publishing - Issuu" id="150" name="Google Shape;150;p2"/>
          <p:cNvPicPr preferRelativeResize="0"/>
          <p:nvPr/>
        </p:nvPicPr>
        <p:blipFill rotWithShape="1">
          <a:blip r:embed="rId4">
            <a:alphaModFix/>
          </a:blip>
          <a:srcRect b="8921" l="0" r="0" t="0"/>
          <a:stretch/>
        </p:blipFill>
        <p:spPr>
          <a:xfrm>
            <a:off x="7818400" y="1581625"/>
            <a:ext cx="3884227" cy="2191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n Francisco Travel Guide &amp; Tips | Condé Nast Traveler" id="151" name="Google Shape;151;p2"/>
          <p:cNvPicPr preferRelativeResize="0"/>
          <p:nvPr/>
        </p:nvPicPr>
        <p:blipFill rotWithShape="1">
          <a:blip r:embed="rId5">
            <a:alphaModFix/>
          </a:blip>
          <a:srcRect b="0" l="0" r="0" t="1757"/>
          <a:stretch/>
        </p:blipFill>
        <p:spPr>
          <a:xfrm>
            <a:off x="7818400" y="4340825"/>
            <a:ext cx="3884224" cy="21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"/>
          <p:cNvSpPr txBox="1"/>
          <p:nvPr/>
        </p:nvSpPr>
        <p:spPr>
          <a:xfrm>
            <a:off x="7902202" y="3772666"/>
            <a:ext cx="371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https://issuu.com/outlookpublishing/docs/san-francisco-police-department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7973605" y="6531908"/>
            <a:ext cx="340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https://www.cntraveler.com/destinations/san-francisco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1626287" y="-8187"/>
            <a:ext cx="5747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Introduction: Issues With An Understaffed Police Force</a:t>
            </a:r>
            <a:endParaRPr/>
          </a:p>
        </p:txBody>
      </p:sp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1498493" y="1630475"/>
            <a:ext cx="95793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Increased response times to emergency calls.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Decrease in crime prevention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Community relations strain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CA"/>
              <a:t>Decrease in Officer Morale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2843749" y="6457790"/>
            <a:ext cx="41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https://www.shutterstock.com/search/police-officer-tired</a:t>
            </a: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7373974" y="6273000"/>
            <a:ext cx="459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</a:t>
            </a:r>
            <a:r>
              <a:rPr lang="en-CA" sz="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https://www.cntraveler.com/destinations/san-Source</a:t>
            </a:r>
            <a:r>
              <a:rPr lang="en-CA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https://www.dailymail.co.uk/news/article-2054127/500-000-crimes-committed-repeat-offenders-half-carried-career-criminals-25-previous-offences-each.html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hausted female cop officer in police car after hard work day, stressful job Police Force Stock Photo" id="162" name="Google Shape;162;p3"/>
          <p:cNvPicPr preferRelativeResize="0"/>
          <p:nvPr/>
        </p:nvPicPr>
        <p:blipFill rotWithShape="1">
          <a:blip r:embed="rId4">
            <a:alphaModFix/>
          </a:blip>
          <a:srcRect b="6944" l="0" r="41070" t="0"/>
          <a:stretch/>
        </p:blipFill>
        <p:spPr>
          <a:xfrm>
            <a:off x="2843750" y="4261725"/>
            <a:ext cx="3312750" cy="21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0,000 crimes committed by repeat offenders (with half carried out by  career criminals with more than 25 previous offences each) | Daily Mail  Online" id="163" name="Google Shape;16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5025" y="2887475"/>
            <a:ext cx="4189200" cy="33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1672550" y="192750"/>
            <a:ext cx="963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Proposed Solution: Review of Incident Reports</a:t>
            </a:r>
            <a:endParaRPr/>
          </a:p>
        </p:txBody>
      </p:sp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1490175" y="2825150"/>
            <a:ext cx="6094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-283464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CA" sz="9600"/>
              <a:t>Reviewing of historical data provided by incident reports.</a:t>
            </a:r>
            <a:endParaRPr sz="9600"/>
          </a:p>
          <a:p>
            <a:pPr indent="-283464" lvl="0" marL="285750" rtl="0" algn="l">
              <a:spcBef>
                <a:spcPts val="936"/>
              </a:spcBef>
              <a:spcAft>
                <a:spcPts val="0"/>
              </a:spcAft>
              <a:buSzPct val="100000"/>
              <a:buChar char="•"/>
            </a:pPr>
            <a:r>
              <a:rPr lang="en-CA" sz="9600"/>
              <a:t>Reports to be categorized into initial reports, supplemental reports, coplogic reports and vehicle reports.</a:t>
            </a:r>
            <a:endParaRPr sz="9600"/>
          </a:p>
          <a:p>
            <a:pPr indent="-283464" lvl="0" marL="285750" rtl="0" algn="l">
              <a:spcBef>
                <a:spcPts val="936"/>
              </a:spcBef>
              <a:spcAft>
                <a:spcPts val="0"/>
              </a:spcAft>
              <a:buSzPct val="100000"/>
              <a:buChar char="•"/>
            </a:pPr>
            <a:r>
              <a:rPr lang="en-CA" sz="9600"/>
              <a:t>Data to be retrieved for San Francisco from 2018 to present</a:t>
            </a:r>
            <a:endParaRPr sz="9600"/>
          </a:p>
          <a:p>
            <a:pPr indent="-283464" lvl="0" marL="285750" rtl="0" algn="l">
              <a:spcBef>
                <a:spcPts val="936"/>
              </a:spcBef>
              <a:spcAft>
                <a:spcPts val="0"/>
              </a:spcAft>
              <a:buSzPct val="100000"/>
              <a:buChar char="•"/>
            </a:pPr>
            <a:r>
              <a:rPr lang="en-CA" sz="9600"/>
              <a:t>Data to then be cleaned &amp; statistically analyzed.</a:t>
            </a:r>
            <a:endParaRPr sz="9600"/>
          </a:p>
          <a:p>
            <a:pPr indent="-283464" lvl="0" marL="285750" rtl="0" algn="l">
              <a:spcBef>
                <a:spcPts val="936"/>
              </a:spcBef>
              <a:spcAft>
                <a:spcPts val="0"/>
              </a:spcAft>
              <a:buSzPct val="100000"/>
              <a:buChar char="•"/>
            </a:pPr>
            <a:r>
              <a:rPr lang="en-CA" sz="9600"/>
              <a:t>Analyzed data to be used to create a visualization  solution that informs of crime rates and distributions </a:t>
            </a:r>
            <a:r>
              <a:rPr lang="en-CA" sz="9600"/>
              <a:t>across</a:t>
            </a:r>
            <a:r>
              <a:rPr lang="en-CA" sz="9600"/>
              <a:t> the various districts in San Francisco</a:t>
            </a:r>
            <a:endParaRPr sz="9600"/>
          </a:p>
          <a:p>
            <a:pPr indent="0" lvl="0" marL="0" rtl="0" algn="l">
              <a:spcBef>
                <a:spcPts val="936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  <a:p>
            <a:pPr indent="-131064" lvl="0" marL="285750" rtl="0" algn="l">
              <a:spcBef>
                <a:spcPts val="936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  <a:p>
            <a:pPr indent="-131064" lvl="0" marL="285750" rtl="0" algn="l">
              <a:spcBef>
                <a:spcPts val="936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 txBox="1"/>
          <p:nvPr/>
        </p:nvSpPr>
        <p:spPr>
          <a:xfrm>
            <a:off x="8079188" y="5478371"/>
            <a:ext cx="41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https://flowdit.com/incident-report/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0050" y="1945340"/>
            <a:ext cx="4189174" cy="34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1484296" y="0"/>
            <a:ext cx="7785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Proposed Solution- Benefits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1569936" y="1350624"/>
            <a:ext cx="5747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21455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CA" sz="2550"/>
              <a:t>Resource allocation &amp; response optimization</a:t>
            </a:r>
            <a:endParaRPr sz="2550"/>
          </a:p>
          <a:p>
            <a:pPr indent="-214550" lvl="0" marL="285750" rtl="0" algn="l">
              <a:spcBef>
                <a:spcPts val="1080"/>
              </a:spcBef>
              <a:spcAft>
                <a:spcPts val="0"/>
              </a:spcAft>
              <a:buSzPct val="100000"/>
              <a:buChar char="•"/>
            </a:pPr>
            <a:r>
              <a:rPr lang="en-CA" sz="2550"/>
              <a:t>Identifying trends and community needs</a:t>
            </a:r>
            <a:endParaRPr sz="2550"/>
          </a:p>
          <a:p>
            <a:pPr indent="-214550" lvl="0" marL="285750" rtl="0" algn="l">
              <a:spcBef>
                <a:spcPts val="1080"/>
              </a:spcBef>
              <a:spcAft>
                <a:spcPts val="0"/>
              </a:spcAft>
              <a:buSzPct val="100000"/>
              <a:buChar char="•"/>
            </a:pPr>
            <a:r>
              <a:rPr lang="en-CA" sz="2550"/>
              <a:t>Community engagement and trust building</a:t>
            </a:r>
            <a:endParaRPr sz="2550"/>
          </a:p>
          <a:p>
            <a:pPr indent="-214550" lvl="0" marL="285750" rtl="0" algn="l">
              <a:spcBef>
                <a:spcPts val="1080"/>
              </a:spcBef>
              <a:spcAft>
                <a:spcPts val="0"/>
              </a:spcAft>
              <a:buSzPct val="100000"/>
              <a:buChar char="•"/>
            </a:pPr>
            <a:r>
              <a:rPr lang="en-CA" sz="2550"/>
              <a:t>Improved interagency Collaboration</a:t>
            </a:r>
            <a:endParaRPr sz="2550"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450" y="1752600"/>
            <a:ext cx="3810000" cy="26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7590025" y="4474825"/>
            <a:ext cx="4302300" cy="307800"/>
          </a:xfrm>
          <a:prstGeom prst="rect">
            <a:avLst/>
          </a:prstGeom>
          <a:solidFill>
            <a:srgbClr val="C5C9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Source: </a:t>
            </a:r>
            <a:r>
              <a:rPr lang="en-CA" sz="800"/>
              <a:t>https://stockcake.com/i/community-policing-interaction_190150_33451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1523641" y="-248264"/>
            <a:ext cx="5747778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 - Overview</a:t>
            </a:r>
            <a:endParaRPr/>
          </a:p>
        </p:txBody>
      </p:sp>
      <p:grpSp>
        <p:nvGrpSpPr>
          <p:cNvPr id="186" name="Google Shape;186;p6"/>
          <p:cNvGrpSpPr/>
          <p:nvPr/>
        </p:nvGrpSpPr>
        <p:grpSpPr>
          <a:xfrm>
            <a:off x="1778480" y="3725196"/>
            <a:ext cx="9909810" cy="1297378"/>
            <a:chOff x="783797" y="4575524"/>
            <a:chExt cx="8764243" cy="1276615"/>
          </a:xfrm>
        </p:grpSpPr>
        <p:sp>
          <p:nvSpPr>
            <p:cNvPr id="187" name="Google Shape;187;p6"/>
            <p:cNvSpPr/>
            <p:nvPr/>
          </p:nvSpPr>
          <p:spPr>
            <a:xfrm>
              <a:off x="4656367" y="5374488"/>
              <a:ext cx="1079684" cy="477651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7D28C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83797" y="4575524"/>
              <a:ext cx="8764243" cy="1097482"/>
            </a:xfrm>
            <a:prstGeom prst="rect">
              <a:avLst/>
            </a:prstGeom>
            <a:solidFill>
              <a:srgbClr val="7D28CD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6294970" y="1948572"/>
            <a:ext cx="1220809" cy="43560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D28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2164553" y="4118231"/>
            <a:ext cx="2889949" cy="656663"/>
          </a:xfrm>
          <a:prstGeom prst="rect">
            <a:avLst/>
          </a:prstGeom>
          <a:gradFill>
            <a:gsLst>
              <a:gs pos="0">
                <a:srgbClr val="4EB2ED"/>
              </a:gs>
              <a:gs pos="100000">
                <a:srgbClr val="229AD8"/>
              </a:gs>
            </a:gsLst>
            <a:path path="circle">
              <a:fillToRect r="100%" t="100%"/>
            </a:path>
            <a:tileRect b="-100%" l="-100%"/>
          </a:gra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>
            <a:off x="1800711" y="1138130"/>
            <a:ext cx="9888179" cy="929175"/>
            <a:chOff x="1" y="231140"/>
            <a:chExt cx="5680888" cy="3701507"/>
          </a:xfrm>
        </p:grpSpPr>
        <p:sp>
          <p:nvSpPr>
            <p:cNvPr id="192" name="Google Shape;192;p6"/>
            <p:cNvSpPr/>
            <p:nvPr/>
          </p:nvSpPr>
          <p:spPr>
            <a:xfrm>
              <a:off x="1" y="231140"/>
              <a:ext cx="5680888" cy="3701507"/>
            </a:xfrm>
            <a:prstGeom prst="roundRect">
              <a:avLst>
                <a:gd fmla="val 16667" name="adj"/>
              </a:avLst>
            </a:prstGeom>
            <a:solidFill>
              <a:srgbClr val="7D28CD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1959243" y="231145"/>
              <a:ext cx="2386500" cy="1226400"/>
            </a:xfrm>
            <a:prstGeom prst="rect">
              <a:avLst/>
            </a:prstGeom>
            <a:solidFill>
              <a:srgbClr val="7D28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1" i="0" lang="en-CA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-CA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Collection(SFPD Crime Data W</a:t>
              </a:r>
              <a:r>
                <a:rPr b="1" lang="en-CA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</a:t>
              </a:r>
              <a:r>
                <a:rPr b="1" i="0" lang="en-CA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house)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1838628" y="2437231"/>
            <a:ext cx="9897743" cy="1108816"/>
            <a:chOff x="797637" y="3073368"/>
            <a:chExt cx="8753571" cy="1479442"/>
          </a:xfrm>
        </p:grpSpPr>
        <p:sp>
          <p:nvSpPr>
            <p:cNvPr id="195" name="Google Shape;195;p6"/>
            <p:cNvSpPr/>
            <p:nvPr/>
          </p:nvSpPr>
          <p:spPr>
            <a:xfrm>
              <a:off x="4618449" y="4075159"/>
              <a:ext cx="1079684" cy="477651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7D28C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7637" y="3089593"/>
              <a:ext cx="8753571" cy="1223656"/>
            </a:xfrm>
            <a:prstGeom prst="rect">
              <a:avLst/>
            </a:prstGeom>
            <a:solidFill>
              <a:srgbClr val="7D28C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4676317" y="3073368"/>
              <a:ext cx="2281420" cy="361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1" i="0" lang="en-CA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2219627" y="1398668"/>
            <a:ext cx="1957346" cy="605692"/>
            <a:chOff x="68221" y="1717758"/>
            <a:chExt cx="6170700" cy="1618200"/>
          </a:xfrm>
        </p:grpSpPr>
        <p:sp>
          <p:nvSpPr>
            <p:cNvPr id="199" name="Google Shape;199;p6"/>
            <p:cNvSpPr/>
            <p:nvPr/>
          </p:nvSpPr>
          <p:spPr>
            <a:xfrm>
              <a:off x="68221" y="1717758"/>
              <a:ext cx="6170700" cy="1618200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4355265" y="2111987"/>
              <a:ext cx="1676598" cy="698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6"/>
            <p:cNvSpPr txBox="1"/>
            <p:nvPr/>
          </p:nvSpPr>
          <p:spPr>
            <a:xfrm>
              <a:off x="370515" y="2111984"/>
              <a:ext cx="1714146" cy="698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orbe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2" name="Google Shape;202;p6"/>
          <p:cNvSpPr txBox="1"/>
          <p:nvPr/>
        </p:nvSpPr>
        <p:spPr>
          <a:xfrm>
            <a:off x="1940872" y="1387285"/>
            <a:ext cx="251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Initial Reports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3" name="Google Shape;203;p6"/>
          <p:cNvGrpSpPr/>
          <p:nvPr/>
        </p:nvGrpSpPr>
        <p:grpSpPr>
          <a:xfrm>
            <a:off x="7161972" y="1379091"/>
            <a:ext cx="1957462" cy="644847"/>
            <a:chOff x="6350728" y="2025423"/>
            <a:chExt cx="3270614" cy="714670"/>
          </a:xfrm>
        </p:grpSpPr>
        <p:sp>
          <p:nvSpPr>
            <p:cNvPr id="204" name="Google Shape;204;p6"/>
            <p:cNvSpPr/>
            <p:nvPr/>
          </p:nvSpPr>
          <p:spPr>
            <a:xfrm>
              <a:off x="6357682" y="2088499"/>
              <a:ext cx="3126431" cy="651594"/>
            </a:xfrm>
            <a:prstGeom prst="roundRect">
              <a:avLst>
                <a:gd fmla="val 16667" name="adj"/>
              </a:avLst>
            </a:pr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6350728" y="2243074"/>
              <a:ext cx="3270614" cy="28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0160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6545321" y="2025423"/>
              <a:ext cx="2942415" cy="324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rbe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7" name="Google Shape;207;p6"/>
          <p:cNvSpPr txBox="1"/>
          <p:nvPr/>
        </p:nvSpPr>
        <p:spPr>
          <a:xfrm>
            <a:off x="6555294" y="3712289"/>
            <a:ext cx="12255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i="0" lang="en-CA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4705336" y="1407513"/>
            <a:ext cx="1957500" cy="6003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4705320" y="1387272"/>
            <a:ext cx="220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Supplemental Reports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834750" y="1138125"/>
            <a:ext cx="9905400" cy="4994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6"/>
          <p:cNvGrpSpPr/>
          <p:nvPr/>
        </p:nvGrpSpPr>
        <p:grpSpPr>
          <a:xfrm>
            <a:off x="7335657" y="2667473"/>
            <a:ext cx="3975504" cy="676621"/>
            <a:chOff x="9780897" y="4719491"/>
            <a:chExt cx="6351818" cy="1369745"/>
          </a:xfrm>
        </p:grpSpPr>
        <p:sp>
          <p:nvSpPr>
            <p:cNvPr id="212" name="Google Shape;212;p6"/>
            <p:cNvSpPr/>
            <p:nvPr/>
          </p:nvSpPr>
          <p:spPr>
            <a:xfrm>
              <a:off x="9780897" y="4823559"/>
              <a:ext cx="6351818" cy="1265677"/>
            </a:xfrm>
            <a:prstGeom prst="homePlate">
              <a:avLst>
                <a:gd fmla="val 50000" name="adj"/>
              </a:avLst>
            </a:prstGeom>
            <a:solidFill>
              <a:srgbClr val="5B9BD5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11139852" y="5050084"/>
              <a:ext cx="4953271" cy="529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0160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11542542" y="4719491"/>
              <a:ext cx="4550581" cy="591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orbe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5135675" y="2720035"/>
            <a:ext cx="3124426" cy="625959"/>
            <a:chOff x="3653562" y="3359131"/>
            <a:chExt cx="2763244" cy="851513"/>
          </a:xfrm>
        </p:grpSpPr>
        <p:sp>
          <p:nvSpPr>
            <p:cNvPr id="216" name="Google Shape;216;p6"/>
            <p:cNvSpPr/>
            <p:nvPr/>
          </p:nvSpPr>
          <p:spPr>
            <a:xfrm>
              <a:off x="3653562" y="3359131"/>
              <a:ext cx="2763244" cy="851513"/>
            </a:xfrm>
            <a:prstGeom prst="homePlate">
              <a:avLst>
                <a:gd fmla="val 50000" name="adj"/>
              </a:avLst>
            </a:prstGeom>
            <a:solidFill>
              <a:srgbClr val="A9D18E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4089176" y="3558997"/>
              <a:ext cx="2165856" cy="355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0160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8" name="Google Shape;218;p6"/>
          <p:cNvSpPr/>
          <p:nvPr/>
        </p:nvSpPr>
        <p:spPr>
          <a:xfrm>
            <a:off x="5439810" y="4111898"/>
            <a:ext cx="2889949" cy="683364"/>
          </a:xfrm>
          <a:prstGeom prst="rect">
            <a:avLst/>
          </a:prstGeom>
          <a:gradFill>
            <a:gsLst>
              <a:gs pos="0">
                <a:srgbClr val="4EB2ED"/>
              </a:gs>
              <a:gs pos="100000">
                <a:srgbClr val="229AD8"/>
              </a:gs>
            </a:gsLst>
            <a:path path="circle">
              <a:fillToRect r="100%" t="100%"/>
            </a:path>
            <a:tileRect b="-100%" l="-100%"/>
          </a:gra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8663697" y="4109859"/>
            <a:ext cx="2889949" cy="685157"/>
          </a:xfrm>
          <a:prstGeom prst="rect">
            <a:avLst/>
          </a:prstGeom>
          <a:gradFill>
            <a:gsLst>
              <a:gs pos="0">
                <a:srgbClr val="4EB2ED"/>
              </a:gs>
              <a:gs pos="100000">
                <a:srgbClr val="229AD8"/>
              </a:gs>
            </a:gsLst>
            <a:path path="circle">
              <a:fillToRect r="100%" t="100%"/>
            </a:path>
            <a:tileRect b="-100%" l="-100%"/>
          </a:gra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707366" y="4136254"/>
            <a:ext cx="3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Temporal Patterns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8544205" y="4082722"/>
            <a:ext cx="308972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Incident Categories</a:t>
            </a:r>
            <a:endParaRPr/>
          </a:p>
        </p:txBody>
      </p:sp>
      <p:grpSp>
        <p:nvGrpSpPr>
          <p:cNvPr id="222" name="Google Shape;222;p6"/>
          <p:cNvGrpSpPr/>
          <p:nvPr/>
        </p:nvGrpSpPr>
        <p:grpSpPr>
          <a:xfrm>
            <a:off x="2707398" y="2658828"/>
            <a:ext cx="2947685" cy="684226"/>
            <a:chOff x="1663391" y="4709376"/>
            <a:chExt cx="4368147" cy="1347628"/>
          </a:xfrm>
        </p:grpSpPr>
        <p:sp>
          <p:nvSpPr>
            <p:cNvPr id="223" name="Google Shape;223;p6"/>
            <p:cNvSpPr/>
            <p:nvPr/>
          </p:nvSpPr>
          <p:spPr>
            <a:xfrm>
              <a:off x="1672548" y="4817853"/>
              <a:ext cx="4358990" cy="1239151"/>
            </a:xfrm>
            <a:prstGeom prst="homePlate">
              <a:avLst>
                <a:gd fmla="val 50000" name="adj"/>
              </a:avLst>
            </a:prstGeom>
            <a:solidFill>
              <a:srgbClr val="FFC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2246075" y="4709376"/>
              <a:ext cx="32118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rPr b="1" lang="en-CA" sz="1300">
                  <a:latin typeface="Calibri"/>
                  <a:ea typeface="Calibri"/>
                  <a:cs typeface="Calibri"/>
                  <a:sym typeface="Calibri"/>
                </a:rPr>
                <a:t>Exploratory Data Analysis</a:t>
              </a:r>
              <a:endPara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1663391" y="5139867"/>
              <a:ext cx="4013100" cy="8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imes New Roman"/>
                <a:buChar char="●"/>
              </a:pPr>
              <a:r>
                <a:rPr lang="en-CA" sz="1100">
                  <a:latin typeface="Times New Roman"/>
                  <a:ea typeface="Times New Roman"/>
                  <a:cs typeface="Times New Roman"/>
                  <a:sym typeface="Times New Roman"/>
                </a:rPr>
                <a:t>Summarize the main characteristics of the data</a:t>
              </a:r>
              <a:endPara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6" name="Google Shape;226;p6"/>
          <p:cNvSpPr/>
          <p:nvPr/>
        </p:nvSpPr>
        <p:spPr>
          <a:xfrm>
            <a:off x="1862250" y="5222100"/>
            <a:ext cx="9828300" cy="865500"/>
          </a:xfrm>
          <a:prstGeom prst="rect">
            <a:avLst/>
          </a:prstGeom>
          <a:solidFill>
            <a:srgbClr val="7D28CD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6361026" y="5201926"/>
            <a:ext cx="25796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i="0" lang="en-CA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Visualization Tool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8" name="Google Shape;228;p6"/>
          <p:cNvGrpSpPr/>
          <p:nvPr/>
        </p:nvGrpSpPr>
        <p:grpSpPr>
          <a:xfrm>
            <a:off x="5351605" y="5507210"/>
            <a:ext cx="3667397" cy="525556"/>
            <a:chOff x="3937515" y="5553106"/>
            <a:chExt cx="3002110" cy="582489"/>
          </a:xfrm>
        </p:grpSpPr>
        <p:sp>
          <p:nvSpPr>
            <p:cNvPr id="229" name="Google Shape;229;p6"/>
            <p:cNvSpPr/>
            <p:nvPr/>
          </p:nvSpPr>
          <p:spPr>
            <a:xfrm>
              <a:off x="3937515" y="5590291"/>
              <a:ext cx="2479127" cy="545304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4342225" y="5553106"/>
              <a:ext cx="25974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 sz="1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Decision Support System</a:t>
              </a:r>
              <a:endParaRPr/>
            </a:p>
          </p:txBody>
        </p:sp>
      </p:grpSp>
      <p:sp>
        <p:nvSpPr>
          <p:cNvPr id="231" name="Google Shape;231;p6"/>
          <p:cNvSpPr/>
          <p:nvPr/>
        </p:nvSpPr>
        <p:spPr>
          <a:xfrm>
            <a:off x="9489884" y="1407529"/>
            <a:ext cx="1871100" cy="588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1952674" y="1579275"/>
            <a:ext cx="20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First reports filed for an incident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4557324" y="1597625"/>
            <a:ext cx="20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Follow up report to an </a:t>
            </a: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initial, coplogic or vehicle report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6883247" y="1387273"/>
            <a:ext cx="251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Coplogic Reports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6715725" y="1579275"/>
            <a:ext cx="23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Incident reports filed by the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public using SFPD’s online reporting system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9221372" y="1342348"/>
            <a:ext cx="251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Vehicle Reports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9184625" y="1531375"/>
            <a:ext cx="23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-CA" sz="900">
                <a:latin typeface="Times New Roman"/>
                <a:ea typeface="Times New Roman"/>
                <a:cs typeface="Times New Roman"/>
                <a:sym typeface="Times New Roman"/>
              </a:rPr>
              <a:t>Incident reports related to stolen and/or recovered  vehicles.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5960833" y="2640730"/>
            <a:ext cx="216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Spatial Analysis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5390738" y="2799390"/>
            <a:ext cx="270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Analyze the geographic distribution of incidents, identifying hotspots &amp; clusters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8894040" y="2640742"/>
            <a:ext cx="216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1" lang="en-CA" sz="1300">
                <a:latin typeface="Calibri"/>
                <a:ea typeface="Calibri"/>
                <a:cs typeface="Calibri"/>
                <a:sym typeface="Calibri"/>
              </a:rPr>
              <a:t>Cluster Analysis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8260038" y="2799390"/>
            <a:ext cx="270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Group similar incidents together, revealing spatial patterns and potential underlying factors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6081941" y="4060479"/>
            <a:ext cx="355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Spatial Patterns</a:t>
            </a:r>
            <a:endParaRPr/>
          </a:p>
        </p:txBody>
      </p:sp>
      <p:sp>
        <p:nvSpPr>
          <p:cNvPr id="243" name="Google Shape;243;p6"/>
          <p:cNvSpPr txBox="1"/>
          <p:nvPr/>
        </p:nvSpPr>
        <p:spPr>
          <a:xfrm>
            <a:off x="2255475" y="4303615"/>
            <a:ext cx="2708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Peak Hours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Weekday vs weekend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5551325" y="4297765"/>
            <a:ext cx="2708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Hotspots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Cluster Analysis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8623600" y="4297765"/>
            <a:ext cx="2708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Most Frequent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CA" sz="1100">
                <a:latin typeface="Times New Roman"/>
                <a:ea typeface="Times New Roman"/>
                <a:cs typeface="Times New Roman"/>
                <a:sym typeface="Times New Roman"/>
              </a:rPr>
              <a:t>Subcategories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9d52d53a0_0_23"/>
          <p:cNvSpPr txBox="1"/>
          <p:nvPr>
            <p:ph type="title"/>
          </p:nvPr>
        </p:nvSpPr>
        <p:spPr>
          <a:xfrm>
            <a:off x="1484296" y="0"/>
            <a:ext cx="7785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</a:t>
            </a:r>
            <a:r>
              <a:rPr lang="en-CA">
                <a:solidFill>
                  <a:srgbClr val="00B0F0"/>
                </a:solidFill>
              </a:rPr>
              <a:t>- Data Collection</a:t>
            </a:r>
            <a:endParaRPr/>
          </a:p>
        </p:txBody>
      </p:sp>
      <p:sp>
        <p:nvSpPr>
          <p:cNvPr id="251" name="Google Shape;251;g319d52d53a0_0_23"/>
          <p:cNvSpPr txBox="1"/>
          <p:nvPr>
            <p:ph idx="1" type="body"/>
          </p:nvPr>
        </p:nvSpPr>
        <p:spPr>
          <a:xfrm>
            <a:off x="1591326" y="1479075"/>
            <a:ext cx="9305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202803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CA" sz="2350"/>
              <a:t>Total of </a:t>
            </a:r>
            <a:r>
              <a:rPr lang="en-CA" sz="2350"/>
              <a:t>909762 reports were collected starting from 2018 till present. </a:t>
            </a:r>
            <a:r>
              <a:rPr lang="en-CA" sz="2350"/>
              <a:t>Reports needed to be approved by supervising police officer to be considered official.</a:t>
            </a:r>
            <a:endParaRPr sz="2350"/>
          </a:p>
          <a:p>
            <a:pPr indent="-324421" lvl="1" marL="742950" rtl="0" algn="l">
              <a:spcBef>
                <a:spcPts val="0"/>
              </a:spcBef>
              <a:spcAft>
                <a:spcPts val="0"/>
              </a:spcAft>
              <a:buSzPct val="174000"/>
              <a:buChar char="•"/>
            </a:pPr>
            <a:r>
              <a:rPr lang="en-CA"/>
              <a:t>Initial reports - 553081 of those reports were found to be initial reports</a:t>
            </a:r>
            <a:endParaRPr/>
          </a:p>
          <a:p>
            <a:pPr indent="-273319" lvl="1" marL="742950" rtl="0" algn="l">
              <a:spcBef>
                <a:spcPts val="0"/>
              </a:spcBef>
              <a:spcAft>
                <a:spcPts val="0"/>
              </a:spcAft>
              <a:buSzPct val="130500"/>
              <a:buChar char="•"/>
            </a:pPr>
            <a:r>
              <a:rPr lang="en-CA"/>
              <a:t>Supplemental reports - 134961 supplemental reports were found</a:t>
            </a:r>
            <a:endParaRPr/>
          </a:p>
          <a:p>
            <a:pPr indent="-273319" lvl="1" marL="742950" rtl="0" algn="l">
              <a:spcBef>
                <a:spcPts val="0"/>
              </a:spcBef>
              <a:spcAft>
                <a:spcPts val="0"/>
              </a:spcAft>
              <a:buSzPct val="130500"/>
              <a:buChar char="•"/>
            </a:pPr>
            <a:r>
              <a:rPr lang="en-CA"/>
              <a:t>Coplogic reports - 159975 were found</a:t>
            </a:r>
            <a:endParaRPr/>
          </a:p>
          <a:p>
            <a:pPr indent="-273319" lvl="1" marL="742950" rtl="0" algn="l">
              <a:spcBef>
                <a:spcPts val="0"/>
              </a:spcBef>
              <a:spcAft>
                <a:spcPts val="0"/>
              </a:spcAft>
              <a:buSzPct val="130500"/>
              <a:buChar char="•"/>
            </a:pPr>
            <a:r>
              <a:rPr lang="en-CA"/>
              <a:t>Vehicle reports - 61745</a:t>
            </a:r>
            <a:endParaRPr/>
          </a:p>
          <a:p>
            <a:pPr indent="0" lvl="0" marL="28575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9d52d53a0_0_30"/>
          <p:cNvSpPr txBox="1"/>
          <p:nvPr>
            <p:ph type="title"/>
          </p:nvPr>
        </p:nvSpPr>
        <p:spPr>
          <a:xfrm>
            <a:off x="1484300" y="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Methodology- Data Collection(Continued)</a:t>
            </a:r>
            <a:endParaRPr/>
          </a:p>
        </p:txBody>
      </p:sp>
      <p:sp>
        <p:nvSpPr>
          <p:cNvPr id="257" name="Google Shape;257;g319d52d53a0_0_30"/>
          <p:cNvSpPr txBox="1"/>
          <p:nvPr/>
        </p:nvSpPr>
        <p:spPr>
          <a:xfrm>
            <a:off x="1254300" y="1294950"/>
            <a:ext cx="100494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2" marL="120015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2610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Before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performing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data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analysis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certain steps were taken to clean the data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3" marL="1543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To prevent duplication of  incident reports,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supplemental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reports tied to an initial report were not included in the data analysis.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3" marL="1543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incident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reports had multiple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incident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codes the row ID field was used as a unique identifier.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8" name="Google Shape;258;g319d52d53a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925" y="3366775"/>
            <a:ext cx="634365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9d52d53a0_0_30"/>
          <p:cNvSpPr txBox="1"/>
          <p:nvPr/>
        </p:nvSpPr>
        <p:spPr>
          <a:xfrm>
            <a:off x="4205975" y="6157600"/>
            <a:ext cx="49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</a:rPr>
              <a:t>Figure 1: Example of incident report with multiple codes</a:t>
            </a:r>
            <a:r>
              <a:rPr lang="en-CA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9d52d53a0_0_40"/>
          <p:cNvSpPr txBox="1"/>
          <p:nvPr>
            <p:ph type="title"/>
          </p:nvPr>
        </p:nvSpPr>
        <p:spPr>
          <a:xfrm>
            <a:off x="1484300" y="0"/>
            <a:ext cx="1004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orbel"/>
              <a:buNone/>
            </a:pPr>
            <a:r>
              <a:rPr lang="en-CA">
                <a:solidFill>
                  <a:srgbClr val="00B0F0"/>
                </a:solidFill>
              </a:rPr>
              <a:t>Methodology- Data Collection(Continued)</a:t>
            </a:r>
            <a:endParaRPr/>
          </a:p>
        </p:txBody>
      </p:sp>
      <p:sp>
        <p:nvSpPr>
          <p:cNvPr id="265" name="Google Shape;265;g319d52d53a0_0_40"/>
          <p:cNvSpPr txBox="1"/>
          <p:nvPr/>
        </p:nvSpPr>
        <p:spPr>
          <a:xfrm>
            <a:off x="1254300" y="1294950"/>
            <a:ext cx="10049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2" marL="120015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2610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This data set does not capture certain information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3" marL="1543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Citations are not captured unless associated with an incident report.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3" marL="1543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Records involving juveniles have been </a:t>
            </a: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withheld from this data set per California Government code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3" marL="1543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•"/>
            </a:pPr>
            <a:r>
              <a:rPr lang="en-CA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All records coded as confidential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154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2024-11-25T19:39:28Z</dcterms:created>
  <dc:creator>Kenneth Fiawoyife</dc:creator>
</cp:coreProperties>
</file>